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702" r:id="rId3"/>
    <p:sldMasterId id="2147483714" r:id="rId4"/>
  </p:sldMasterIdLst>
  <p:notesMasterIdLst>
    <p:notesMasterId r:id="rId27"/>
  </p:notesMasterIdLst>
  <p:sldIdLst>
    <p:sldId id="256" r:id="rId5"/>
    <p:sldId id="287" r:id="rId6"/>
    <p:sldId id="286" r:id="rId7"/>
    <p:sldId id="264" r:id="rId8"/>
    <p:sldId id="282" r:id="rId9"/>
    <p:sldId id="288" r:id="rId10"/>
    <p:sldId id="289" r:id="rId11"/>
    <p:sldId id="290" r:id="rId12"/>
    <p:sldId id="257" r:id="rId13"/>
    <p:sldId id="258" r:id="rId14"/>
    <p:sldId id="259" r:id="rId15"/>
    <p:sldId id="260" r:id="rId16"/>
    <p:sldId id="280" r:id="rId17"/>
    <p:sldId id="281" r:id="rId18"/>
    <p:sldId id="279" r:id="rId19"/>
    <p:sldId id="277" r:id="rId20"/>
    <p:sldId id="275" r:id="rId21"/>
    <p:sldId id="276" r:id="rId22"/>
    <p:sldId id="278" r:id="rId23"/>
    <p:sldId id="273" r:id="rId24"/>
    <p:sldId id="274" r:id="rId25"/>
    <p:sldId id="283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1962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8BCB1DE-9FDF-4C3C-87AA-9099AA30A134}" type="datetimeFigureOut">
              <a:rPr lang="ru-RU"/>
              <a:pPr>
                <a:defRPr/>
              </a:pPr>
              <a:t>04.03.2019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4DC70A-568F-46DF-958F-D8544C5F70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21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A1511A-7E9C-4D07-ADB9-C4EAE4F1B7E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29726"/>
            <a:ext cx="7772400" cy="147048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627"/>
            <a:ext cx="6400800" cy="175210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A17C1-C056-4BE1-97EB-1DAEF0DF2CA0}" type="datetime1">
              <a:rPr lang="ru-RU"/>
              <a:pPr>
                <a:defRPr/>
              </a:pPr>
              <a:t>04.03.2019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04EB5-FBA5-4BAC-8C84-A6CC11E3D7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DD2ED-B596-4F15-9ED0-0C80E324F1AC}" type="datetime1">
              <a:rPr lang="ru-RU"/>
              <a:pPr>
                <a:defRPr/>
              </a:pPr>
              <a:t>04.03.2019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46BE9-67F8-4318-8C91-C61D3F6411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5216"/>
            <a:ext cx="2057400" cy="585154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5216"/>
            <a:ext cx="6031523" cy="585154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3A52C-5016-4CC4-B9A2-5EFFD50C4C7E}" type="datetime1">
              <a:rPr lang="ru-RU"/>
              <a:pPr>
                <a:defRPr/>
              </a:pPr>
              <a:t>04.03.2019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FC3B1-5B63-4F13-81D0-1C2CC71F0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5217"/>
            <a:ext cx="8229600" cy="11424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093"/>
            <a:ext cx="4044462" cy="452666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2338" y="1600093"/>
            <a:ext cx="4044462" cy="452666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59B56-CC6F-4303-80B2-B2FBF8302107}" type="datetime1">
              <a:rPr lang="ru-RU"/>
              <a:pPr>
                <a:defRPr/>
              </a:pPr>
              <a:t>04.03.2019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615E2-2999-46E7-B589-7DD6D4D665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5216"/>
            <a:ext cx="8229600" cy="585154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EFD98-2F18-4DFC-B21C-1059BA9AAE3F}" type="datetime1">
              <a:rPr lang="ru-RU"/>
              <a:pPr>
                <a:defRPr/>
              </a:pPr>
              <a:t>04.03.2019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4DF8-114B-476B-80E2-2526E2F2E4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5217"/>
            <a:ext cx="8229600" cy="11424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1" y="1600093"/>
            <a:ext cx="4044462" cy="452666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095"/>
            <a:ext cx="4044462" cy="218572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2338" y="3939430"/>
            <a:ext cx="4044462" cy="218732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34ED0-A6EF-4B82-8B28-CD8159CF2B90}" type="datetime1">
              <a:rPr lang="ru-RU"/>
              <a:pPr>
                <a:defRPr/>
              </a:pPr>
              <a:t>04.03.2019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ACF98-C556-46FD-BCB4-81426E848F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5217"/>
            <a:ext cx="8229600" cy="11424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093"/>
            <a:ext cx="8229600" cy="452666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44339-EBD0-48F1-A5C6-D6459D9F3F2C}" type="datetime1">
              <a:rPr lang="ru-RU"/>
              <a:pPr>
                <a:defRPr/>
              </a:pPr>
              <a:t>04.03.2019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A3354-BECE-4953-8F13-644773A770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5217"/>
            <a:ext cx="8229600" cy="11424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093"/>
            <a:ext cx="8229600" cy="4526665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C5F27-9AC0-45B8-A1BA-43807302366E}" type="datetime1">
              <a:rPr lang="ru-RU"/>
              <a:pPr>
                <a:defRPr/>
              </a:pPr>
              <a:t>04.03.2019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274CC-4A6A-4B89-B193-978A1BB2EA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5217"/>
            <a:ext cx="8229600" cy="11424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600093"/>
            <a:ext cx="4044462" cy="452666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2338" y="1600095"/>
            <a:ext cx="4044462" cy="218572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2338" y="3939430"/>
            <a:ext cx="4044462" cy="218732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582DC-2104-415D-8D7E-2D4AC4A5BCCB}" type="datetime1">
              <a:rPr lang="ru-RU"/>
              <a:pPr>
                <a:defRPr/>
              </a:pPr>
              <a:t>04.03.2019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D179F-7B8B-4A83-B861-2C06A1060D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2618C57-C70C-4245-AC89-9EADFA4BD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11050F5-333F-44EF-9922-A79ADF1F68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992CC-7408-4762-BAA3-E9E65A021CB5}" type="datetime1">
              <a:rPr lang="ru-RU"/>
              <a:pPr>
                <a:defRPr/>
              </a:pPr>
              <a:t>04.03.2019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82CBB-83F2-4E5B-8F60-9914BDEE77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63098C8-DF11-4DDA-A611-1745433B07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224D665-B39A-4933-B3A1-322F8E961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1685754-D710-46CB-8EBD-90A525BD5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8DC0885-D9FE-4066-8A34-F3F39EF1F3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B65C72A-7BC5-4AB5-A77F-A98373D41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E8D113B-1562-47F3-89DA-5C4268637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755F9F9-DADA-41FC-8146-07B7E2F1CA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27FB33A-DE5A-4695-828F-1945C0DEF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75774-A352-49A5-8747-D82E07564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A476882-D9DA-4050-B6EA-E5B5429E4A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657"/>
            <a:ext cx="7772400" cy="13616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7372"/>
            <a:ext cx="7772400" cy="14992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7531C-ABD4-4F88-9E95-84C4F69551E7}" type="datetime1">
              <a:rPr lang="ru-RU"/>
              <a:pPr>
                <a:defRPr/>
              </a:pPr>
              <a:t>04.03.2019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1750B-DB0B-4874-B9B0-4DBC2121F5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B4ED4DF-1DCD-4197-A86C-D2B3B0CADB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D036254-C6A0-4394-9E9D-2CA07324F7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1399280-6F01-40C9-B553-E1A1B3AC1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6BD8A8B-8E78-48FE-B3E3-5F2D4B6E1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E881E17-53B8-4D33-90D2-7B3C44C10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030727A-6526-430B-AEC8-A9D87815A1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47F6C2D-4B67-4449-ABED-74D6365DDD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C3EC8AC-383A-443F-8107-4FE552C7F5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7BD594F-FF1F-4481-8FD1-8A5505C786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F19AB91-B222-428E-8A4C-0ED82506B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093"/>
            <a:ext cx="4044462" cy="45266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2338" y="1600093"/>
            <a:ext cx="4044462" cy="45266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CC472-C066-4755-B70D-5B8E7BB0B716}" type="datetime1">
              <a:rPr lang="ru-RU"/>
              <a:pPr>
                <a:defRPr/>
              </a:pPr>
              <a:t>04.03.2019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B86B0-3FC8-45EA-B393-111A1E654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71633CD-14E0-4D39-BA41-92FFB5F958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A2FF457-2FEF-475C-9603-ABCB054A0C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9FA1D75-9F8A-4EF0-8E21-8F1E57FBB0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A212D77-A329-4379-B4B7-A4D122D025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6E8BA0B-D8C8-4F31-B954-2C5C679C36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CED598F-6A07-4662-BD54-ECD9F9FB6A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FD34FE1-2C4F-425B-9176-B57B3743A8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43D5D64-371E-4539-9938-94848651F6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9CE6A30-417A-4C87-8283-A9031AB134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F14E4F-2429-4A15-9BD2-C88D4BF2F4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4490"/>
            <a:ext cx="4040066" cy="640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529"/>
            <a:ext cx="4040066" cy="39522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1" y="1534490"/>
            <a:ext cx="4041531" cy="640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71" y="2174529"/>
            <a:ext cx="4041531" cy="39522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9DE10-4C35-40D6-9049-94F4E95BD17D}" type="datetime1">
              <a:rPr lang="ru-RU"/>
              <a:pPr>
                <a:defRPr/>
              </a:pPr>
              <a:t>04.03.2019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138F9-75DC-48FF-BD60-BA88240F72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C9F7F15-9376-4D77-88B4-9E77BCE1E0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BF3EB-A0F9-4148-829C-603EF5743D2B}" type="datetime1">
              <a:rPr lang="ru-RU"/>
              <a:pPr>
                <a:defRPr/>
              </a:pPr>
              <a:t>04.03.2019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749DF-26D0-4825-BB5B-64E9EB6060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5E79A-9104-47EE-A8D9-87535FA25682}" type="datetime1">
              <a:rPr lang="ru-RU"/>
              <a:pPr>
                <a:defRPr/>
              </a:pPr>
              <a:t>04.03.2019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0FEF0-BF88-4D7F-843E-41F9DDB1D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618"/>
            <a:ext cx="3008435" cy="11616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73618"/>
            <a:ext cx="5111262" cy="585314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284"/>
            <a:ext cx="3008435" cy="469147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69D10-8B27-4591-B58C-1E3BBA568512}" type="datetime1">
              <a:rPr lang="ru-RU"/>
              <a:pPr>
                <a:defRPr/>
              </a:pPr>
              <a:t>04.03.2019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2105D-A562-4124-9524-F86A2E9BDB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282"/>
            <a:ext cx="5486400" cy="56643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836"/>
            <a:ext cx="5486400" cy="41154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6715"/>
            <a:ext cx="5486400" cy="8048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D601D-FC7B-49A1-B9DE-8B309F01573B}" type="datetime1">
              <a:rPr lang="ru-RU"/>
              <a:pPr>
                <a:defRPr/>
              </a:pPr>
              <a:t>04.03.2019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E7AF6-E7DC-446F-B4FC-A6C7BECDBA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11A7899-4097-4214-9A1F-AD6BD9311F19}" type="datetime1">
              <a:rPr lang="ru-RU"/>
              <a:pPr>
                <a:defRPr/>
              </a:pPr>
              <a:t>04.03.2019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E53C1E1-27C7-42E6-B4AF-AFF5E92A2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2" r:id="rId2"/>
    <p:sldLayoutId id="2147483761" r:id="rId3"/>
    <p:sldLayoutId id="2147483760" r:id="rId4"/>
    <p:sldLayoutId id="2147483759" r:id="rId5"/>
    <p:sldLayoutId id="2147483758" r:id="rId6"/>
    <p:sldLayoutId id="2147483757" r:id="rId7"/>
    <p:sldLayoutId id="2147483756" r:id="rId8"/>
    <p:sldLayoutId id="2147483755" r:id="rId9"/>
    <p:sldLayoutId id="2147483754" r:id="rId10"/>
    <p:sldLayoutId id="2147483753" r:id="rId11"/>
    <p:sldLayoutId id="2147483752" r:id="rId12"/>
    <p:sldLayoutId id="2147483751" r:id="rId13"/>
    <p:sldLayoutId id="2147483750" r:id="rId14"/>
    <p:sldLayoutId id="2147483749" r:id="rId15"/>
    <p:sldLayoutId id="2147483748" r:id="rId16"/>
    <p:sldLayoutId id="2147483747" r:id="rId17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FFFF6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86C138-D075-4980-B700-ACD1940C50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FFFF6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C1C357-4D2E-469C-83AB-B35A4805A0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FFFF6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D69241-FA8B-4DF8-A628-B4A636B71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79388" y="260350"/>
            <a:ext cx="87852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Font typeface="Arial" charset="0"/>
              <a:buNone/>
            </a:pPr>
            <a:r>
              <a:rPr lang="ru-RU" sz="1600"/>
              <a:t>Пленарный доклад</a:t>
            </a:r>
            <a:r>
              <a:rPr lang="ru-RU">
                <a:latin typeface="Century Gothic" pitchFamily="34" charset="0"/>
              </a:rPr>
              <a:t> </a:t>
            </a:r>
          </a:p>
          <a:p>
            <a:pPr algn="ctr"/>
            <a:r>
              <a:rPr lang="ru-RU" b="1">
                <a:solidFill>
                  <a:srgbClr val="0000FF"/>
                </a:solidFill>
                <a:latin typeface="Century Gothic" pitchFamily="34" charset="0"/>
              </a:rPr>
              <a:t> </a:t>
            </a:r>
            <a:r>
              <a:rPr lang="ru-RU" b="1"/>
              <a:t>СТРАТЕГИЧЕСКОЕ ПЛАНИРОВАНИЕ –  </a:t>
            </a:r>
          </a:p>
          <a:p>
            <a:pPr algn="ctr"/>
            <a:r>
              <a:rPr lang="ru-RU" b="1"/>
              <a:t>КАК НАПОЛНИТЬ БОЧКУ ЛИБИХА?! </a:t>
            </a:r>
          </a:p>
          <a:p>
            <a:endParaRPr lang="ru-RU" sz="1600"/>
          </a:p>
          <a:p>
            <a:r>
              <a:rPr lang="ru-RU" sz="1600" b="1"/>
              <a:t>Ключевые аспекты доклада</a:t>
            </a:r>
            <a:endParaRPr lang="ru-RU" sz="1600" b="1">
              <a:latin typeface="Century Gothic" pitchFamily="34" charset="0"/>
            </a:endParaRPr>
          </a:p>
          <a:p>
            <a:r>
              <a:rPr lang="ru-RU" sz="1600">
                <a:solidFill>
                  <a:schemeClr val="tx2"/>
                </a:solidFill>
              </a:rPr>
              <a:t>Особенности проведения весенней азотной подкормки озимой пшеницы</a:t>
            </a:r>
            <a:endParaRPr lang="ru-RU" sz="1600"/>
          </a:p>
          <a:p>
            <a:pPr>
              <a:buFontTx/>
              <a:buChar char="-"/>
            </a:pPr>
            <a:endParaRPr lang="ru-RU" sz="1200">
              <a:latin typeface="Century Gothic" pitchFamily="34" charset="0"/>
            </a:endParaRPr>
          </a:p>
          <a:p>
            <a:pPr algn="r"/>
            <a:endParaRPr lang="ru-RU" sz="1200">
              <a:latin typeface="Century Gothic" pitchFamily="34" charset="0"/>
            </a:endParaRPr>
          </a:p>
          <a:p>
            <a:pPr algn="r"/>
            <a:r>
              <a:rPr lang="ru-RU" sz="1600"/>
              <a:t>Пленарный докладчик</a:t>
            </a:r>
          </a:p>
          <a:p>
            <a:pPr algn="r"/>
            <a:endParaRPr lang="ru-RU" sz="800" b="1"/>
          </a:p>
          <a:p>
            <a:pPr algn="r"/>
            <a:r>
              <a:rPr lang="ru-RU" sz="1600" b="1">
                <a:solidFill>
                  <a:schemeClr val="tx2"/>
                </a:solidFill>
              </a:rPr>
              <a:t>ЦХОВРЕБОВ Валерий Сергеевич</a:t>
            </a:r>
            <a:endParaRPr lang="ru-RU" sz="1600" b="1"/>
          </a:p>
          <a:p>
            <a:pPr algn="r"/>
            <a:r>
              <a:rPr lang="ru-RU" sz="1600"/>
              <a:t>Заведующий кафедрой почвоведения </a:t>
            </a:r>
          </a:p>
          <a:p>
            <a:pPr algn="r"/>
            <a:r>
              <a:rPr lang="ru-RU" sz="1600"/>
              <a:t>и лаборатории мониторинга почв СтГАУ</a:t>
            </a:r>
          </a:p>
          <a:p>
            <a:pPr algn="r"/>
            <a:r>
              <a:rPr lang="ru-RU" sz="1600"/>
              <a:t>Доктор сельскохозяйственных наук, профессор</a:t>
            </a:r>
          </a:p>
          <a:p>
            <a:pPr algn="r"/>
            <a:endParaRPr lang="ru-RU" sz="1600"/>
          </a:p>
          <a:p>
            <a:pPr algn="r"/>
            <a:endParaRPr lang="ru-RU"/>
          </a:p>
        </p:txBody>
      </p:sp>
      <p:pic>
        <p:nvPicPr>
          <p:cNvPr id="57346" name="Рисунок 2" descr="http://do.gendocs.ru/pars_docs/tw_refs/38/37356/37356_html_m21de12b7.png"/>
          <p:cNvPicPr>
            <a:picLocks noChangeAspect="1" noChangeArrowheads="1"/>
          </p:cNvPicPr>
          <p:nvPr/>
        </p:nvPicPr>
        <p:blipFill>
          <a:blip r:embed="rId2"/>
          <a:srcRect l="11060" t="5048" r="8847" b="5048"/>
          <a:stretch>
            <a:fillRect/>
          </a:stretch>
        </p:blipFill>
        <p:spPr bwMode="auto">
          <a:xfrm>
            <a:off x="268288" y="2276475"/>
            <a:ext cx="3511550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Заголовок 1"/>
          <p:cNvSpPr>
            <a:spLocks/>
          </p:cNvSpPr>
          <p:nvPr/>
        </p:nvSpPr>
        <p:spPr bwMode="auto">
          <a:xfrm>
            <a:off x="238125" y="6092825"/>
            <a:ext cx="7429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>
                <a:solidFill>
                  <a:schemeClr val="tx2"/>
                </a:solidFill>
              </a:rPr>
              <a:t>Бочка Либиха – модель закона минимума факторов жизни растений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000" b="1" smtClean="0"/>
              <a:t>Результаты обследования почв Красногвардейского района </a:t>
            </a:r>
            <a:endParaRPr lang="ru-RU" sz="200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4213" y="1447800"/>
          <a:ext cx="7991475" cy="4284663"/>
        </p:xfrm>
        <a:graphic>
          <a:graphicData uri="http://schemas.openxmlformats.org/drawingml/2006/table">
            <a:tbl>
              <a:tblPr/>
              <a:tblGrid>
                <a:gridCol w="769937"/>
                <a:gridCol w="1241425"/>
                <a:gridCol w="960438"/>
                <a:gridCol w="962025"/>
                <a:gridCol w="960437"/>
                <a:gridCol w="3097213"/>
              </a:tblGrid>
              <a:tr h="1089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поле №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глубина, см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мг/кг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мг/кг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мг/кг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Рекомендуемое удобрение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0-20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Сульфат аммония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Серосодержащая селитра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20-40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1963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0-20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Аммиачная селитра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КАС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20-40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1963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0-20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Доза аммиачной селитры должна  быть снижена или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вносить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20-40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6608" name="Rectangle 1"/>
          <p:cNvSpPr>
            <a:spLocks noChangeArrowheads="1"/>
          </p:cNvSpPr>
          <p:nvPr/>
        </p:nvSpPr>
        <p:spPr bwMode="auto">
          <a:xfrm>
            <a:off x="1643063" y="5876925"/>
            <a:ext cx="73580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лимитирующий фактор – низкое содержание подвижного фосфора. Минимальное содержание должно быть на уровне 20-25 мг/кг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000" b="1" smtClean="0"/>
              <a:t>Результаты обследования почв ООО Агрофирма «Киц» 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b="1" smtClean="0"/>
              <a:t>Нефтекумского района </a:t>
            </a:r>
            <a:r>
              <a:rPr lang="ru-RU" sz="2000" smtClean="0"/>
              <a:t/>
            </a:r>
            <a:br>
              <a:rPr lang="ru-RU" sz="2000" smtClean="0"/>
            </a:br>
            <a:endParaRPr lang="ru-RU" sz="200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625" y="1265238"/>
          <a:ext cx="7888288" cy="4232275"/>
        </p:xfrm>
        <a:graphic>
          <a:graphicData uri="http://schemas.openxmlformats.org/drawingml/2006/table">
            <a:tbl>
              <a:tblPr/>
              <a:tblGrid>
                <a:gridCol w="685800"/>
                <a:gridCol w="1114425"/>
                <a:gridCol w="1028700"/>
                <a:gridCol w="942975"/>
                <a:gridCol w="1114425"/>
                <a:gridCol w="3001963"/>
              </a:tblGrid>
              <a:tr h="1730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поле №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Горизонт,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мг/кг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мг/кг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мг/кг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Рекомендуемое удобрение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5513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сульфат аммония, серосодержащая селитра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Аммиачная селитра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КАС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20-40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825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вносить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20-40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7622" name="Прямоугольник 2"/>
          <p:cNvSpPr>
            <a:spLocks noChangeArrowheads="1"/>
          </p:cNvSpPr>
          <p:nvPr/>
        </p:nvSpPr>
        <p:spPr bwMode="auto">
          <a:xfrm>
            <a:off x="2278063" y="5805488"/>
            <a:ext cx="457200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Азотные удобрения могут не вноситься по причине высокого содержания азота в почве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Результаты обследования почв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Изобильненского района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1563" y="1357313"/>
          <a:ext cx="7316787" cy="4822825"/>
        </p:xfrm>
        <a:graphic>
          <a:graphicData uri="http://schemas.openxmlformats.org/drawingml/2006/table">
            <a:tbl>
              <a:tblPr/>
              <a:tblGrid>
                <a:gridCol w="731837"/>
                <a:gridCol w="974725"/>
                <a:gridCol w="1220788"/>
                <a:gridCol w="1219200"/>
                <a:gridCol w="3170237"/>
              </a:tblGrid>
              <a:tr h="1501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Поле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мг/кг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мг/кг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мг/кг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рекомендуемое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удобрение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7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4/5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сульфат аммония, серосодержащая селитра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доза низкая или не вносить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7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4/4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&lt;6,2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Аммиачная селитра, КАС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7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6/3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Аммиачная селитра, КАС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7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6/8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Аммиачная селитра, КАС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188" y="549275"/>
          <a:ext cx="8064500" cy="5216525"/>
        </p:xfrm>
        <a:graphic>
          <a:graphicData uri="http://schemas.openxmlformats.org/drawingml/2006/table">
            <a:tbl>
              <a:tblPr/>
              <a:tblGrid>
                <a:gridCol w="1479550"/>
                <a:gridCol w="1317625"/>
                <a:gridCol w="1317625"/>
                <a:gridCol w="1316037"/>
                <a:gridCol w="1317625"/>
                <a:gridCol w="1316038"/>
              </a:tblGrid>
              <a:tr h="695325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Глубина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59690" marR="5969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Пример различного содержания нитратного азота (мг/кг) и его запасы (кг/га) в метровом слое по районам края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690" marR="5969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15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Красногвардейский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690" marR="5969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Новоалександровский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690" marR="5969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Нефтекумский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690" marR="5969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Арзгирский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690" marR="5969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Изобильненский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0-10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690" marR="5969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690" marR="5969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90" marR="5969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90" marR="5969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90" marR="5969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10-20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690" marR="5969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690" marR="5969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90" marR="5969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90" marR="5969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90" marR="5969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20-30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690" marR="5969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690" marR="5969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90" marR="5969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90" marR="5969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90" marR="5969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30-40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690" marR="5969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690" marR="5969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90" marR="5969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90" marR="5969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90" marR="5969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40-50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690" marR="5969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690" marR="5969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90" marR="5969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90" marR="5969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90" marR="5969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50-60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690" marR="5969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690" marR="5969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90" marR="5969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90" marR="5969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90" marR="5969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60-70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690" marR="5969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690" marR="5969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90" marR="5969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90" marR="5969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90" marR="5969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70-80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690" marR="5969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690" marR="5969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90" marR="5969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90" marR="5969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90" marR="5969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80-90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690" marR="5969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690" marR="5969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90" marR="5969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90" marR="5969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90" marR="5969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90-100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690" marR="5969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690" marR="5969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90" marR="5969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90" marR="5969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90" marR="5969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0-100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кг/га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59690" marR="5969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168,6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690" marR="5969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90" marR="5969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90" marR="5969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90" marR="5969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00113" y="5859463"/>
            <a:ext cx="7848600" cy="942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1200" dirty="0">
                <a:solidFill>
                  <a:schemeClr val="accent6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Необходимо иметь информацию о размещении нитратного азота по профилю почвы.  Наиболее активная зона для озимой пшеницы 0-40 см. Из нижней части метровой зоны азот может быть доступен для озимой пшеницы к середине или концу вегетации. Его низкое содержание в пахотном горизонте свидетельствует о необходимости проведения подкормки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Весовое распределение корней пшеницы по слоям почвы в основные фазы и периоды растений при севе в оптимальный срок.</a:t>
            </a:r>
            <a:r>
              <a:rPr lang="ru-RU" sz="13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smtClean="0">
                <a:latin typeface="Times New Roman" pitchFamily="18" charset="0"/>
                <a:cs typeface="Times New Roman" pitchFamily="18" charset="0"/>
              </a:rPr>
            </a:br>
            <a:endParaRPr lang="ru-RU" sz="140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50850" y="981075"/>
          <a:ext cx="8442325" cy="5130800"/>
        </p:xfrm>
        <a:graphic>
          <a:graphicData uri="http://schemas.openxmlformats.org/drawingml/2006/table">
            <a:tbl>
              <a:tblPr/>
              <a:tblGrid>
                <a:gridCol w="701675"/>
                <a:gridCol w="530225"/>
                <a:gridCol w="617538"/>
                <a:gridCol w="531812"/>
                <a:gridCol w="619125"/>
                <a:gridCol w="533400"/>
                <a:gridCol w="534988"/>
                <a:gridCol w="620712"/>
                <a:gridCol w="534988"/>
                <a:gridCol w="534987"/>
                <a:gridCol w="533400"/>
                <a:gridCol w="533400"/>
                <a:gridCol w="534988"/>
                <a:gridCol w="539750"/>
                <a:gridCol w="541337"/>
              </a:tblGrid>
              <a:tr h="263525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Слои почвы, см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Вес абсолютно сухих корней 100 растений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5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период полных всходов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появлении четвертого побега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Перед уходом в зиму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Выход растений в трубку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Колошение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Молочная спелость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Полная спелость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5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0-20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12,23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21,58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33,44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32,63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32,58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60,4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20-40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6,33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9,83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9,04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8,05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40-60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7,83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7,71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6,10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11,3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60-80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5,8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80-100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100-120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120-140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140-160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160-180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180-200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следы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200-220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следы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0,04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220-240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240-260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следы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0-260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0,30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8,63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17,20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37,01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58,14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57,60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53,93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31" marR="5733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288" y="836613"/>
          <a:ext cx="8280400" cy="5543550"/>
        </p:xfrm>
        <a:graphic>
          <a:graphicData uri="http://schemas.openxmlformats.org/drawingml/2006/table">
            <a:tbl>
              <a:tblPr/>
              <a:tblGrid>
                <a:gridCol w="1152525"/>
                <a:gridCol w="1425575"/>
                <a:gridCol w="1425575"/>
                <a:gridCol w="1425575"/>
                <a:gridCol w="1425575"/>
                <a:gridCol w="1425575"/>
              </a:tblGrid>
              <a:tr h="444500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Глубина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21580" marR="21580" marT="34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Пример различного содержания продуктивной влаги в почве (мм) по районам края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580" marR="21580" marT="34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6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Красногвардейский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580" marR="21580" marT="34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Новоалександровский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580" marR="21580" marT="34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Нефтекумский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580" marR="21580" marT="34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Арзгирский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580" marR="21580" marT="34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Изобильненский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580" marR="21580" marT="34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580" marR="21580" marT="34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580" marR="21580" marT="3444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15,9</a:t>
                      </a:r>
                    </a:p>
                  </a:txBody>
                  <a:tcPr marL="21580" marR="21580" marT="34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10-20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580" marR="21580" marT="34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580" marR="21580" marT="34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580" marR="21580" marT="3444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13,8</a:t>
                      </a:r>
                    </a:p>
                  </a:txBody>
                  <a:tcPr marL="21580" marR="21580" marT="34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20-30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580" marR="21580" marT="34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580" marR="21580" marT="34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580" marR="21580" marT="3444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13,1</a:t>
                      </a:r>
                    </a:p>
                  </a:txBody>
                  <a:tcPr marL="21580" marR="21580" marT="34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30-40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580" marR="21580" marT="34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580" marR="21580" marT="34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580" marR="21580" marT="3444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</a:p>
                  </a:txBody>
                  <a:tcPr marL="21580" marR="21580" marT="34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40-50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580" marR="21580" marT="34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580" marR="21580" marT="34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580" marR="21580" marT="3444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21580" marR="21580" marT="34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50-60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580" marR="21580" marT="34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580" marR="21580" marT="34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580" marR="21580" marT="3444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5,7</a:t>
                      </a:r>
                    </a:p>
                  </a:txBody>
                  <a:tcPr marL="21580" marR="21580" marT="34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60-70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580" marR="21580" marT="34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580" marR="21580" marT="34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580" marR="21580" marT="3444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</a:p>
                  </a:txBody>
                  <a:tcPr marL="21580" marR="21580" marT="34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70-80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580" marR="21580" marT="34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580" marR="21580" marT="34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580" marR="21580" marT="3444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</a:p>
                  </a:txBody>
                  <a:tcPr marL="21580" marR="21580" marT="34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80-90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580" marR="21580" marT="34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580" marR="21580" marT="34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580" marR="21580" marT="3444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 marL="21580" marR="21580" marT="34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90-100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580" marR="21580" marT="34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580" marR="21580" marT="34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580" marR="21580" marT="3444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21580" marR="21580" marT="34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0-100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580" marR="21580" marT="34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181,2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239,5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580" marR="21580" marT="34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580" marR="21580" marT="3444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580" marR="21580" marT="34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112,6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0-30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580" marR="21580" marT="34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580" marR="21580" marT="34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580" marR="21580" marT="34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580" marR="21580" marT="3444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580" marR="21580" marT="34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580" marR="21580" marT="34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580" marR="21580" marT="34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580" marR="21580" marT="34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580" marR="21580" marT="3444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580" marR="21580" marT="34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Оценка запасов продуктивной влаги и возможность внесения азотных удобрений в ранне-весенний период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0825" y="981075"/>
          <a:ext cx="8569325" cy="5756275"/>
        </p:xfrm>
        <a:graphic>
          <a:graphicData uri="http://schemas.openxmlformats.org/drawingml/2006/table">
            <a:tbl>
              <a:tblPr/>
              <a:tblGrid>
                <a:gridCol w="1081088"/>
                <a:gridCol w="1152525"/>
                <a:gridCol w="1582737"/>
                <a:gridCol w="1584325"/>
                <a:gridCol w="1584325"/>
                <a:gridCol w="1584325"/>
              </a:tblGrid>
              <a:tr h="347663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Запас продуктивной влаги в слое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0-100см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Оценка запаса продуктивной влаги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Возможность внесения  азотных удобрений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1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засушливой зоне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зоне недостаточного и умеренного  увлажнения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12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верхней части профиля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нижней части профиля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верхней части профиля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нижней части профиля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1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60мм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802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Крайне неудовлетворительные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802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802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Не вносить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802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802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Не вносить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802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802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Не вносить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802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802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Не вносить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4124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или не более 30кг/га в д.в.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1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60-90 мм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Неудовлетворительные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7964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Не вносить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79646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не более 30 кг/га в д.в.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не более 30 кг/га в д.в.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не более 40 кг/га в д.в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1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90-130 мм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Удовлетворительные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не более 40 кг/га в д.в.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не более 60кг/га в д.в.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не более 60кг/га в д.в.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любую рекомендуемую дозу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1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130-160мм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Хорошие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любую рекомендуемую дозу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любую рекомендуемую дозу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любую рекомендуемую дозу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любую рекомендуемую дозу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1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160мм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отличные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любую рекомендуемую дозу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любую рекомендуемую дозу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любую рекомендуемую дозу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любую рекомендуемую дозу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4213" y="274638"/>
            <a:ext cx="7343775" cy="922337"/>
          </a:xfrm>
        </p:spPr>
        <p:txBody>
          <a:bodyPr/>
          <a:lstStyle/>
          <a:p>
            <a:pPr algn="just">
              <a:lnSpc>
                <a:spcPct val="115000"/>
              </a:lnSpc>
            </a:pPr>
            <a:r>
              <a:rPr lang="ru-RU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Влияние фосфогипса и удобрений на у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рожайность озимой пшеницы сорта «Таня»</a:t>
            </a:r>
            <a:r>
              <a:rPr lang="ru-RU" sz="1600" smtClean="0">
                <a:cs typeface="Times New Roman" pitchFamily="18" charset="0"/>
              </a:rPr>
              <a:t/>
            </a:r>
            <a:br>
              <a:rPr lang="ru-RU" sz="1600" smtClean="0">
                <a:cs typeface="Times New Roman" pitchFamily="18" charset="0"/>
              </a:rPr>
            </a:br>
            <a:endParaRPr lang="ru-RU" sz="160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750" y="1268413"/>
          <a:ext cx="8135938" cy="4246562"/>
        </p:xfrm>
        <a:graphic>
          <a:graphicData uri="http://schemas.openxmlformats.org/drawingml/2006/table">
            <a:tbl>
              <a:tblPr/>
              <a:tblGrid>
                <a:gridCol w="455613"/>
                <a:gridCol w="4867275"/>
                <a:gridCol w="1065212"/>
                <a:gridCol w="881063"/>
                <a:gridCol w="866775"/>
              </a:tblGrid>
              <a:tr h="284163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Варианты опыта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Урожайность т/га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Прибавка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4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т/га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Контроль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5,88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Сульфоаммофос - 150кг/га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6,61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Сульфоаммофос - 250кг/га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6,63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Фосфогипс – 3т/га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Фосфогипс – 6т/га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Фосфогипс – 12т/га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Фосфогипс – 3т/га+аммофос-70кг/га+аммиачная селитра-100кг/га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7,21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Фосфогипс – 6т/га+аммофос-70кг/га+аммиачная селитра-100кг/га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7,70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Фосфогипс – 12т/га+аммофос-70кг/га+аммиачная селитра-100кг/га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7,86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аммофос-70кг/га+аммиачная селитра-100кг/га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7,11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НСР</a:t>
                      </a:r>
                      <a:r>
                        <a:rPr kumimoji="0" lang="ru-RU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т/га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Влияние фосфогипса и удобрений на качественные показатели зерна озимой пшеницы </a:t>
            </a:r>
            <a:endParaRPr lang="ru-RU" sz="160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188" y="1341438"/>
          <a:ext cx="7777162" cy="4032250"/>
        </p:xfrm>
        <a:graphic>
          <a:graphicData uri="http://schemas.openxmlformats.org/drawingml/2006/table">
            <a:tbl>
              <a:tblPr/>
              <a:tblGrid>
                <a:gridCol w="428625"/>
                <a:gridCol w="3940175"/>
                <a:gridCol w="1133475"/>
                <a:gridCol w="1071562"/>
                <a:gridCol w="1203325"/>
              </a:tblGrid>
              <a:tr h="465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Варианты опыта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Натура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белка 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клейковины 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Контроль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Сульфоаммофос - 150кг/га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Сульфоаммофос - 250кг/га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Фосфогипс – 3т/га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Фосфогипс – 6т/га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Фосфогипс – 12т/га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Фосфогипс – 3т/га+аммофос-70кг/га+аммиачная селитра-100кг/га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Фосфогипс – 6т/га+аммофос-70кг/га+аммиачная селитра-100кг/га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Фосфогипс – 12т/га+аммофос-70кг/га+аммиачная селитра-100кг/га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аммофос-70кг/га+аммиачная селитра-100кг/га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НСР</a:t>
                      </a:r>
                      <a:r>
                        <a:rPr kumimoji="0" lang="ru-RU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28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0,8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Прямоугольник 3"/>
          <p:cNvSpPr>
            <a:spLocks noChangeArrowheads="1"/>
          </p:cNvSpPr>
          <p:nvPr/>
        </p:nvSpPr>
        <p:spPr bwMode="auto">
          <a:xfrm>
            <a:off x="1057275" y="1268413"/>
            <a:ext cx="727233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Внесение азотных серосодержащих удобрений должно осуществляться под сорта, способные давать сильное и ценное зерно озимой пшеницы (Адель, Айвина, Аксинья, Васса Гром, Зустрич и т.д.), но не под филлеры (Таня, Танаис, Агра, Фишт, Фортуна и т.д.)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ru-RU" sz="2000" smtClean="0"/>
              <a:t>Законы земледелия</a:t>
            </a:r>
          </a:p>
        </p:txBody>
      </p:sp>
      <p:sp>
        <p:nvSpPr>
          <p:cNvPr id="58370" name="Прямоугольник 2"/>
          <p:cNvSpPr>
            <a:spLocks noChangeArrowheads="1"/>
          </p:cNvSpPr>
          <p:nvPr/>
        </p:nvSpPr>
        <p:spPr bwMode="auto">
          <a:xfrm>
            <a:off x="395288" y="1968500"/>
            <a:ext cx="8353425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cs typeface="Times New Roman" pitchFamily="18" charset="0"/>
              </a:rPr>
              <a:t>- Закон равнозначности и незаменимости факторов жизни растений</a:t>
            </a:r>
            <a:r>
              <a:rPr lang="ru-RU" sz="200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endParaRPr lang="ru-RU" sz="200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ru-RU" sz="2000" b="1">
                <a:solidFill>
                  <a:srgbClr val="000000"/>
                </a:solidFill>
                <a:cs typeface="Times New Roman" pitchFamily="18" charset="0"/>
              </a:rPr>
              <a:t>- Закон минимума</a:t>
            </a:r>
            <a:endParaRPr lang="ru-RU" sz="2000">
              <a:solidFill>
                <a:srgbClr val="000000"/>
              </a:solidFill>
              <a:cs typeface="Times New Roman" pitchFamily="18" charset="0"/>
            </a:endParaRPr>
          </a:p>
          <a:p>
            <a:endParaRPr lang="ru-RU" sz="200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ru-RU" sz="2000" b="1">
                <a:solidFill>
                  <a:srgbClr val="000000"/>
                </a:solidFill>
                <a:cs typeface="Times New Roman" pitchFamily="18" charset="0"/>
              </a:rPr>
              <a:t>- Закон минимума, оптимума и максимума</a:t>
            </a:r>
            <a:endParaRPr lang="ru-RU" sz="2000">
              <a:solidFill>
                <a:srgbClr val="000000"/>
              </a:solidFill>
              <a:cs typeface="Times New Roman" pitchFamily="18" charset="0"/>
            </a:endParaRPr>
          </a:p>
          <a:p>
            <a:endParaRPr lang="ru-RU" sz="200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ru-RU" sz="2000" b="1">
                <a:solidFill>
                  <a:srgbClr val="000000"/>
                </a:solidFill>
                <a:cs typeface="Times New Roman" pitchFamily="18" charset="0"/>
              </a:rPr>
              <a:t>- Закон совокупного действия факторов жизни растений</a:t>
            </a:r>
            <a:endParaRPr lang="ru-RU" sz="200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ru-RU" sz="2000" b="1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r>
              <a:rPr lang="ru-RU" sz="2000" b="1">
                <a:solidFill>
                  <a:srgbClr val="000000"/>
                </a:solidFill>
                <a:cs typeface="Times New Roman" pitchFamily="18" charset="0"/>
              </a:rPr>
              <a:t>- Закон возврата питательных веществ</a:t>
            </a:r>
            <a:endParaRPr lang="ru-RU" sz="2000">
              <a:solidFill>
                <a:srgbClr val="000000"/>
              </a:solidFill>
              <a:cs typeface="Times New Roman" pitchFamily="18" charset="0"/>
            </a:endParaRPr>
          </a:p>
          <a:p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1800" i="1" u="sng" smtClean="0">
                <a:solidFill>
                  <a:srgbClr val="009900"/>
                </a:solidFill>
              </a:rPr>
              <a:t>Лаборатория «мониторинга почв» (аттестат аккредитации № РОСС RU.0001.21ПЦ.12)кафедры почвоведения Ставропольского государственного аграрного университета производит различные услуги, связанные с полевыми  и лабораторными исследованиями почв.</a:t>
            </a:r>
            <a:r>
              <a:rPr lang="ru-RU" sz="1800" i="1" u="sng" smtClean="0">
                <a:solidFill>
                  <a:schemeClr val="accent2"/>
                </a:solidFill>
              </a:rPr>
              <a:t>  </a:t>
            </a:r>
          </a:p>
        </p:txBody>
      </p:sp>
      <p:sp>
        <p:nvSpPr>
          <p:cNvPr id="76802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ru-RU" sz="1600" b="1" smtClean="0">
                <a:solidFill>
                  <a:srgbClr val="003366"/>
                </a:solidFill>
                <a:latin typeface="Times New Roman" pitchFamily="18" charset="0"/>
              </a:rPr>
              <a:t>производит агрохимическое обследование полей и определяет содержание элементов питания в почве.</a:t>
            </a:r>
          </a:p>
          <a:p>
            <a:pPr>
              <a:lnSpc>
                <a:spcPct val="70000"/>
              </a:lnSpc>
            </a:pPr>
            <a:endParaRPr lang="ru-RU" sz="1600" b="1" smtClean="0">
              <a:solidFill>
                <a:srgbClr val="003366"/>
              </a:solidFill>
              <a:latin typeface="Times New Roman" pitchFamily="18" charset="0"/>
            </a:endParaRPr>
          </a:p>
          <a:p>
            <a:pPr>
              <a:lnSpc>
                <a:spcPct val="70000"/>
              </a:lnSpc>
            </a:pPr>
            <a:r>
              <a:rPr lang="ru-RU" sz="1600" b="1" smtClean="0">
                <a:solidFill>
                  <a:srgbClr val="003366"/>
                </a:solidFill>
                <a:latin typeface="Times New Roman" pitchFamily="18" charset="0"/>
              </a:rPr>
              <a:t>выдает рекомендации по применению удобрений и разрабатывает методы повышения плодородия почв.</a:t>
            </a:r>
          </a:p>
          <a:p>
            <a:pPr>
              <a:lnSpc>
                <a:spcPct val="70000"/>
              </a:lnSpc>
            </a:pPr>
            <a:endParaRPr lang="ru-RU" sz="1600" b="1" smtClean="0">
              <a:solidFill>
                <a:srgbClr val="003366"/>
              </a:solidFill>
              <a:latin typeface="Times New Roman" pitchFamily="18" charset="0"/>
            </a:endParaRPr>
          </a:p>
          <a:p>
            <a:pPr>
              <a:lnSpc>
                <a:spcPct val="70000"/>
              </a:lnSpc>
            </a:pPr>
            <a:r>
              <a:rPr lang="ru-RU" sz="1600" b="1" smtClean="0">
                <a:solidFill>
                  <a:srgbClr val="003366"/>
                </a:solidFill>
                <a:latin typeface="Times New Roman" pitchFamily="18" charset="0"/>
              </a:rPr>
              <a:t>осуществляет листовую диагностику для определения содержания макро и микроэлементов с целью корректировки внесения различных минеральных  листовых подкормок.</a:t>
            </a:r>
          </a:p>
          <a:p>
            <a:pPr>
              <a:lnSpc>
                <a:spcPct val="70000"/>
              </a:lnSpc>
            </a:pPr>
            <a:endParaRPr lang="ru-RU" sz="1600" b="1" smtClean="0">
              <a:solidFill>
                <a:srgbClr val="003366"/>
              </a:solidFill>
              <a:latin typeface="Times New Roman" pitchFamily="18" charset="0"/>
            </a:endParaRPr>
          </a:p>
          <a:p>
            <a:pPr>
              <a:lnSpc>
                <a:spcPct val="70000"/>
              </a:lnSpc>
            </a:pPr>
            <a:r>
              <a:rPr lang="ru-RU" sz="1600" b="1" smtClean="0">
                <a:solidFill>
                  <a:srgbClr val="003366"/>
                </a:solidFill>
                <a:latin typeface="Times New Roman" pitchFamily="18" charset="0"/>
              </a:rPr>
              <a:t>определяет влажность и запасы почвенной продуктивной влаги в пахотном и метровом слоях почвы.</a:t>
            </a:r>
          </a:p>
          <a:p>
            <a:pPr>
              <a:lnSpc>
                <a:spcPct val="70000"/>
              </a:lnSpc>
            </a:pPr>
            <a:endParaRPr lang="ru-RU" sz="1600" b="1" smtClean="0">
              <a:solidFill>
                <a:srgbClr val="003366"/>
              </a:solidFill>
              <a:latin typeface="Times New Roman" pitchFamily="18" charset="0"/>
            </a:endParaRPr>
          </a:p>
          <a:p>
            <a:pPr>
              <a:lnSpc>
                <a:spcPct val="70000"/>
              </a:lnSpc>
            </a:pPr>
            <a:r>
              <a:rPr lang="ru-RU" sz="1600" b="1" smtClean="0">
                <a:solidFill>
                  <a:srgbClr val="003366"/>
                </a:solidFill>
                <a:latin typeface="Times New Roman" pitchFamily="18" charset="0"/>
              </a:rPr>
              <a:t>проводит полевые исследования и картирование почв сельскохозяйственных </a:t>
            </a: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предприятий.</a:t>
            </a:r>
          </a:p>
          <a:p>
            <a:pPr>
              <a:lnSpc>
                <a:spcPct val="70000"/>
              </a:lnSpc>
            </a:pPr>
            <a:endParaRPr lang="ru-RU" sz="16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0000"/>
              </a:lnSpc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производится анализ воды на солевой состав и выдаются рекомендации о целесообразности ее применения в целях орошения.</a:t>
            </a:r>
          </a:p>
          <a:p>
            <a:pPr>
              <a:lnSpc>
                <a:spcPct val="70000"/>
              </a:lnSpc>
            </a:pPr>
            <a:endParaRPr lang="ru-RU" sz="16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0000"/>
              </a:lnSpc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производит микробиологический анализ почвы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sz="2000" b="1" i="1" smtClean="0">
                <a:solidFill>
                  <a:srgbClr val="009900"/>
                </a:solidFill>
              </a:rPr>
              <a:t>Анализы почвы, растений и воды выполняемые лабораторией</a:t>
            </a:r>
            <a:r>
              <a:rPr lang="ru-RU" sz="2000" smtClean="0"/>
              <a:t> </a:t>
            </a:r>
          </a:p>
        </p:txBody>
      </p:sp>
      <p:sp>
        <p:nvSpPr>
          <p:cNvPr id="77826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981075"/>
            <a:ext cx="8588375" cy="5145088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ru-RU" sz="1700" b="1" smtClean="0">
                <a:solidFill>
                  <a:srgbClr val="003366"/>
                </a:solidFill>
                <a:latin typeface="Times New Roman" pitchFamily="18" charset="0"/>
              </a:rPr>
              <a:t>Гранулометрический состав</a:t>
            </a:r>
          </a:p>
          <a:p>
            <a:pPr marL="609600" indent="-609600">
              <a:lnSpc>
                <a:spcPct val="90000"/>
              </a:lnSpc>
            </a:pPr>
            <a:r>
              <a:rPr lang="ru-RU" sz="1700" b="1" smtClean="0">
                <a:solidFill>
                  <a:srgbClr val="003366"/>
                </a:solidFill>
                <a:latin typeface="Times New Roman" pitchFamily="18" charset="0"/>
              </a:rPr>
              <a:t>Содержание гумуса</a:t>
            </a:r>
          </a:p>
          <a:p>
            <a:pPr marL="609600" indent="-609600">
              <a:lnSpc>
                <a:spcPct val="90000"/>
              </a:lnSpc>
            </a:pPr>
            <a:r>
              <a:rPr lang="ru-RU" sz="1700" b="1" smtClean="0">
                <a:solidFill>
                  <a:srgbClr val="003366"/>
                </a:solidFill>
                <a:latin typeface="Times New Roman" pitchFamily="18" charset="0"/>
              </a:rPr>
              <a:t>Определение содержания всех форм макроэлементов: </a:t>
            </a:r>
            <a:r>
              <a:rPr lang="en-US" sz="1500" b="1" smtClean="0">
                <a:solidFill>
                  <a:srgbClr val="003366"/>
                </a:solidFill>
                <a:latin typeface="Times New Roman" pitchFamily="18" charset="0"/>
              </a:rPr>
              <a:t>N</a:t>
            </a:r>
            <a:r>
              <a:rPr lang="ru-RU" sz="1500" b="1" smtClean="0">
                <a:solidFill>
                  <a:srgbClr val="003366"/>
                </a:solidFill>
                <a:latin typeface="Times New Roman" pitchFamily="18" charset="0"/>
              </a:rPr>
              <a:t>, </a:t>
            </a:r>
            <a:r>
              <a:rPr lang="en-US" sz="1500" b="1" smtClean="0">
                <a:solidFill>
                  <a:srgbClr val="003366"/>
                </a:solidFill>
                <a:latin typeface="Times New Roman" pitchFamily="18" charset="0"/>
              </a:rPr>
              <a:t>P</a:t>
            </a:r>
            <a:r>
              <a:rPr lang="ru-RU" sz="1500" b="1" smtClean="0">
                <a:solidFill>
                  <a:srgbClr val="003366"/>
                </a:solidFill>
                <a:latin typeface="Times New Roman" pitchFamily="18" charset="0"/>
              </a:rPr>
              <a:t>, </a:t>
            </a:r>
            <a:r>
              <a:rPr lang="en-US" sz="1500" b="1" smtClean="0">
                <a:solidFill>
                  <a:srgbClr val="003366"/>
                </a:solidFill>
                <a:latin typeface="Times New Roman" pitchFamily="18" charset="0"/>
              </a:rPr>
              <a:t>K </a:t>
            </a:r>
            <a:r>
              <a:rPr lang="ru-RU" sz="1500" b="1" smtClean="0">
                <a:solidFill>
                  <a:srgbClr val="003366"/>
                </a:solidFill>
                <a:latin typeface="Times New Roman" pitchFamily="18" charset="0"/>
              </a:rPr>
              <a:t>и </a:t>
            </a:r>
            <a:r>
              <a:rPr lang="en-US" sz="1500" b="1" smtClean="0">
                <a:solidFill>
                  <a:srgbClr val="003366"/>
                </a:solidFill>
                <a:latin typeface="Times New Roman" pitchFamily="18" charset="0"/>
              </a:rPr>
              <a:t>S</a:t>
            </a:r>
            <a:r>
              <a:rPr lang="ru-RU" sz="1500" b="1" smtClean="0">
                <a:solidFill>
                  <a:srgbClr val="003366"/>
                </a:solidFill>
                <a:latin typeface="Times New Roman" pitchFamily="18" charset="0"/>
              </a:rPr>
              <a:t>.</a:t>
            </a:r>
          </a:p>
          <a:p>
            <a:pPr marL="609600" indent="-609600">
              <a:lnSpc>
                <a:spcPct val="90000"/>
              </a:lnSpc>
            </a:pPr>
            <a:r>
              <a:rPr lang="ru-RU" sz="1700" b="1" smtClean="0">
                <a:solidFill>
                  <a:srgbClr val="003366"/>
                </a:solidFill>
                <a:latin typeface="Times New Roman" pitchFamily="18" charset="0"/>
              </a:rPr>
              <a:t>Подвижные и валовые формы микроэлементов (</a:t>
            </a:r>
            <a:r>
              <a:rPr lang="en-US" sz="1700" b="1" smtClean="0">
                <a:solidFill>
                  <a:srgbClr val="003366"/>
                </a:solidFill>
                <a:latin typeface="Times New Roman" pitchFamily="18" charset="0"/>
              </a:rPr>
              <a:t>B</a:t>
            </a:r>
            <a:r>
              <a:rPr lang="ru-RU" sz="1700" b="1" smtClean="0">
                <a:solidFill>
                  <a:srgbClr val="003366"/>
                </a:solidFill>
                <a:latin typeface="Times New Roman" pitchFamily="18" charset="0"/>
              </a:rPr>
              <a:t>, </a:t>
            </a:r>
            <a:r>
              <a:rPr lang="en-US" sz="1700" b="1" smtClean="0">
                <a:solidFill>
                  <a:srgbClr val="003366"/>
                </a:solidFill>
                <a:latin typeface="Times New Roman" pitchFamily="18" charset="0"/>
              </a:rPr>
              <a:t>Mn</a:t>
            </a:r>
            <a:r>
              <a:rPr lang="ru-RU" sz="1700" b="1" smtClean="0">
                <a:solidFill>
                  <a:srgbClr val="003366"/>
                </a:solidFill>
                <a:latin typeface="Times New Roman" pitchFamily="18" charset="0"/>
              </a:rPr>
              <a:t>, </a:t>
            </a:r>
            <a:r>
              <a:rPr lang="en-US" sz="1700" b="1" smtClean="0">
                <a:solidFill>
                  <a:srgbClr val="003366"/>
                </a:solidFill>
                <a:latin typeface="Times New Roman" pitchFamily="18" charset="0"/>
              </a:rPr>
              <a:t>Cu</a:t>
            </a:r>
            <a:r>
              <a:rPr lang="ru-RU" sz="1700" b="1" smtClean="0">
                <a:solidFill>
                  <a:srgbClr val="003366"/>
                </a:solidFill>
                <a:latin typeface="Times New Roman" pitchFamily="18" charset="0"/>
              </a:rPr>
              <a:t>, </a:t>
            </a:r>
            <a:r>
              <a:rPr lang="en-US" sz="1700" b="1" smtClean="0">
                <a:solidFill>
                  <a:srgbClr val="003366"/>
                </a:solidFill>
                <a:latin typeface="Times New Roman" pitchFamily="18" charset="0"/>
              </a:rPr>
              <a:t>Co</a:t>
            </a:r>
            <a:r>
              <a:rPr lang="ru-RU" sz="1700" b="1" smtClean="0">
                <a:solidFill>
                  <a:srgbClr val="003366"/>
                </a:solidFill>
                <a:latin typeface="Times New Roman" pitchFamily="18" charset="0"/>
              </a:rPr>
              <a:t>, </a:t>
            </a:r>
            <a:r>
              <a:rPr lang="en-US" sz="1700" b="1" smtClean="0">
                <a:solidFill>
                  <a:srgbClr val="003366"/>
                </a:solidFill>
                <a:latin typeface="Times New Roman" pitchFamily="18" charset="0"/>
              </a:rPr>
              <a:t>Mo</a:t>
            </a:r>
            <a:r>
              <a:rPr lang="ru-RU" sz="1700" b="1" smtClean="0">
                <a:solidFill>
                  <a:srgbClr val="003366"/>
                </a:solidFill>
                <a:latin typeface="Times New Roman" pitchFamily="18" charset="0"/>
              </a:rPr>
              <a:t>, </a:t>
            </a:r>
            <a:r>
              <a:rPr lang="en-US" sz="1700" b="1" smtClean="0">
                <a:solidFill>
                  <a:srgbClr val="003366"/>
                </a:solidFill>
                <a:latin typeface="Times New Roman" pitchFamily="18" charset="0"/>
              </a:rPr>
              <a:t>Zn</a:t>
            </a:r>
            <a:r>
              <a:rPr lang="ru-RU" sz="1700" b="1" smtClean="0">
                <a:solidFill>
                  <a:srgbClr val="003366"/>
                </a:solidFill>
                <a:latin typeface="Times New Roman" pitchFamily="18" charset="0"/>
              </a:rPr>
              <a:t>)</a:t>
            </a:r>
          </a:p>
          <a:p>
            <a:pPr marL="609600" indent="-609600">
              <a:lnSpc>
                <a:spcPct val="90000"/>
              </a:lnSpc>
            </a:pPr>
            <a:r>
              <a:rPr lang="ru-RU" sz="1700" b="1" smtClean="0">
                <a:solidFill>
                  <a:srgbClr val="003366"/>
                </a:solidFill>
                <a:latin typeface="Times New Roman" pitchFamily="18" charset="0"/>
              </a:rPr>
              <a:t>Гидролитическая кислотность</a:t>
            </a:r>
          </a:p>
          <a:p>
            <a:pPr marL="609600" indent="-609600">
              <a:lnSpc>
                <a:spcPct val="90000"/>
              </a:lnSpc>
            </a:pPr>
            <a:r>
              <a:rPr lang="ru-RU" sz="1700" b="1" smtClean="0">
                <a:solidFill>
                  <a:srgbClr val="003366"/>
                </a:solidFill>
                <a:latin typeface="Times New Roman" pitchFamily="18" charset="0"/>
              </a:rPr>
              <a:t>Сумма и состав поглощенных оснований</a:t>
            </a:r>
          </a:p>
          <a:p>
            <a:pPr marL="609600" indent="-609600">
              <a:lnSpc>
                <a:spcPct val="90000"/>
              </a:lnSpc>
            </a:pPr>
            <a:r>
              <a:rPr lang="ru-RU" sz="1700" b="1" smtClean="0">
                <a:solidFill>
                  <a:srgbClr val="003366"/>
                </a:solidFill>
                <a:latin typeface="Times New Roman" pitchFamily="18" charset="0"/>
              </a:rPr>
              <a:t>Емкость катионного обмена </a:t>
            </a:r>
          </a:p>
          <a:p>
            <a:pPr marL="609600" indent="-609600">
              <a:lnSpc>
                <a:spcPct val="90000"/>
              </a:lnSpc>
            </a:pPr>
            <a:r>
              <a:rPr lang="ru-RU" sz="17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17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истовая диагностика </a:t>
            </a:r>
            <a:r>
              <a:rPr lang="ru-RU" sz="1700" b="1" smtClean="0">
                <a:solidFill>
                  <a:srgbClr val="002060"/>
                </a:solidFill>
                <a:latin typeface="Times New Roman" pitchFamily="18" charset="0"/>
              </a:rPr>
              <a:t>(</a:t>
            </a:r>
            <a:r>
              <a:rPr lang="en-US" sz="1700" b="1" smtClean="0">
                <a:solidFill>
                  <a:srgbClr val="002060"/>
                </a:solidFill>
                <a:latin typeface="Times New Roman" pitchFamily="18" charset="0"/>
              </a:rPr>
              <a:t>N</a:t>
            </a:r>
            <a:r>
              <a:rPr lang="ru-RU" sz="1700" b="1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1700" b="1" smtClean="0">
                <a:solidFill>
                  <a:srgbClr val="003366"/>
                </a:solidFill>
                <a:latin typeface="Times New Roman" pitchFamily="18" charset="0"/>
              </a:rPr>
              <a:t>P</a:t>
            </a:r>
            <a:r>
              <a:rPr lang="ru-RU" sz="1700" b="1" smtClean="0">
                <a:solidFill>
                  <a:srgbClr val="003366"/>
                </a:solidFill>
                <a:latin typeface="Times New Roman" pitchFamily="18" charset="0"/>
              </a:rPr>
              <a:t>, </a:t>
            </a:r>
            <a:r>
              <a:rPr lang="en-US" sz="1700" b="1" smtClean="0">
                <a:solidFill>
                  <a:srgbClr val="003366"/>
                </a:solidFill>
                <a:latin typeface="Times New Roman" pitchFamily="18" charset="0"/>
              </a:rPr>
              <a:t>K</a:t>
            </a:r>
            <a:r>
              <a:rPr lang="ru-RU" sz="1700" b="1" smtClean="0">
                <a:solidFill>
                  <a:srgbClr val="003366"/>
                </a:solidFill>
                <a:latin typeface="Times New Roman" pitchFamily="18" charset="0"/>
              </a:rPr>
              <a:t>,</a:t>
            </a:r>
            <a:r>
              <a:rPr lang="en-US" sz="1700" b="1" smtClean="0">
                <a:solidFill>
                  <a:srgbClr val="003366"/>
                </a:solidFill>
                <a:latin typeface="Times New Roman" pitchFamily="18" charset="0"/>
              </a:rPr>
              <a:t> B</a:t>
            </a:r>
            <a:r>
              <a:rPr lang="ru-RU" sz="1700" b="1" smtClean="0">
                <a:solidFill>
                  <a:srgbClr val="003366"/>
                </a:solidFill>
                <a:latin typeface="Times New Roman" pitchFamily="18" charset="0"/>
              </a:rPr>
              <a:t>, </a:t>
            </a:r>
            <a:r>
              <a:rPr lang="en-US" sz="1700" b="1" smtClean="0">
                <a:solidFill>
                  <a:srgbClr val="003366"/>
                </a:solidFill>
                <a:latin typeface="Times New Roman" pitchFamily="18" charset="0"/>
              </a:rPr>
              <a:t>Mn</a:t>
            </a:r>
            <a:r>
              <a:rPr lang="ru-RU" sz="1700" b="1" smtClean="0">
                <a:solidFill>
                  <a:srgbClr val="003366"/>
                </a:solidFill>
                <a:latin typeface="Times New Roman" pitchFamily="18" charset="0"/>
              </a:rPr>
              <a:t>, </a:t>
            </a:r>
            <a:r>
              <a:rPr lang="en-US" sz="1700" b="1" smtClean="0">
                <a:solidFill>
                  <a:srgbClr val="003366"/>
                </a:solidFill>
                <a:latin typeface="Times New Roman" pitchFamily="18" charset="0"/>
              </a:rPr>
              <a:t>Cu</a:t>
            </a:r>
            <a:r>
              <a:rPr lang="ru-RU" sz="1700" b="1" smtClean="0">
                <a:solidFill>
                  <a:srgbClr val="003366"/>
                </a:solidFill>
                <a:latin typeface="Times New Roman" pitchFamily="18" charset="0"/>
              </a:rPr>
              <a:t>, </a:t>
            </a:r>
            <a:r>
              <a:rPr lang="en-US" sz="1700" b="1" smtClean="0">
                <a:solidFill>
                  <a:srgbClr val="003366"/>
                </a:solidFill>
                <a:latin typeface="Times New Roman" pitchFamily="18" charset="0"/>
              </a:rPr>
              <a:t>Co</a:t>
            </a:r>
            <a:r>
              <a:rPr lang="ru-RU" sz="1700" b="1" smtClean="0">
                <a:solidFill>
                  <a:srgbClr val="003366"/>
                </a:solidFill>
                <a:latin typeface="Times New Roman" pitchFamily="18" charset="0"/>
              </a:rPr>
              <a:t>, </a:t>
            </a:r>
            <a:r>
              <a:rPr lang="en-US" sz="1700" b="1" smtClean="0">
                <a:solidFill>
                  <a:srgbClr val="003366"/>
                </a:solidFill>
                <a:latin typeface="Times New Roman" pitchFamily="18" charset="0"/>
              </a:rPr>
              <a:t>Mo</a:t>
            </a:r>
            <a:r>
              <a:rPr lang="ru-RU" sz="1700" b="1" smtClean="0">
                <a:solidFill>
                  <a:srgbClr val="003366"/>
                </a:solidFill>
                <a:latin typeface="Times New Roman" pitchFamily="18" charset="0"/>
              </a:rPr>
              <a:t>, </a:t>
            </a:r>
            <a:r>
              <a:rPr lang="en-US" sz="1700" b="1" smtClean="0">
                <a:solidFill>
                  <a:srgbClr val="003366"/>
                </a:solidFill>
                <a:latin typeface="Times New Roman" pitchFamily="18" charset="0"/>
              </a:rPr>
              <a:t>Zn</a:t>
            </a:r>
            <a:r>
              <a:rPr lang="ru-RU" sz="1700" b="1" smtClean="0">
                <a:solidFill>
                  <a:srgbClr val="003366"/>
                </a:solidFill>
                <a:latin typeface="Times New Roman" pitchFamily="18" charset="0"/>
              </a:rPr>
              <a:t>)</a:t>
            </a:r>
          </a:p>
          <a:p>
            <a:pPr marL="609600" indent="-609600">
              <a:lnSpc>
                <a:spcPct val="90000"/>
              </a:lnSpc>
            </a:pPr>
            <a:r>
              <a:rPr lang="ru-RU" sz="1700" b="1" smtClean="0">
                <a:solidFill>
                  <a:srgbClr val="003366"/>
                </a:solidFill>
                <a:latin typeface="Times New Roman" pitchFamily="18" charset="0"/>
              </a:rPr>
              <a:t>Определение рН</a:t>
            </a:r>
          </a:p>
          <a:p>
            <a:pPr marL="609600" indent="-609600">
              <a:lnSpc>
                <a:spcPct val="90000"/>
              </a:lnSpc>
            </a:pPr>
            <a:r>
              <a:rPr lang="ru-RU" sz="1700" b="1" smtClean="0">
                <a:solidFill>
                  <a:srgbClr val="003366"/>
                </a:solidFill>
                <a:latin typeface="Times New Roman" pitchFamily="18" charset="0"/>
              </a:rPr>
              <a:t>Определение солевого состава </a:t>
            </a:r>
            <a:r>
              <a:rPr lang="ru-RU" sz="1700" b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почвы</a:t>
            </a:r>
            <a:r>
              <a:rPr lang="ru-RU" sz="1700" b="1" smtClean="0">
                <a:solidFill>
                  <a:srgbClr val="003366"/>
                </a:solidFill>
                <a:latin typeface="Times New Roman" pitchFamily="18" charset="0"/>
              </a:rPr>
              <a:t> и воды </a:t>
            </a:r>
            <a:r>
              <a:rPr lang="ru-RU" sz="1400" b="1" smtClean="0">
                <a:solidFill>
                  <a:srgbClr val="003366"/>
                </a:solidFill>
                <a:latin typeface="Times New Roman" pitchFamily="18" charset="0"/>
              </a:rPr>
              <a:t>(</a:t>
            </a:r>
            <a:r>
              <a:rPr lang="en-US" sz="1400" b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HCO</a:t>
            </a:r>
            <a:r>
              <a:rPr lang="en-US" sz="1400" b="1" baseline="-3000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400" b="1" baseline="3000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b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b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1400" b="1" baseline="3000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b="1" baseline="3000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1400" b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1400" b="1" baseline="-3000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400" b="1" baseline="3000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ru-RU" sz="1400" b="1" baseline="3000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1400" b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400" b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1400" b="1" baseline="3000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ru-RU" sz="1400" b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400" b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1400" b="1" baseline="3000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ru-RU" sz="1400" b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400" b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1400" b="1" baseline="3000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1400" b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609600" indent="-609600">
              <a:lnSpc>
                <a:spcPct val="90000"/>
              </a:lnSpc>
            </a:pPr>
            <a:r>
              <a:rPr lang="ru-RU" sz="17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различных физиологических групп микроорганизмов, наличие факультативных фитопатогенов, токсинообразователей, антагонистов фитопатогенов, фитосанитарное состояние почв</a:t>
            </a:r>
          </a:p>
          <a:p>
            <a:pPr marL="609600" indent="-609600">
              <a:lnSpc>
                <a:spcPct val="90000"/>
              </a:lnSpc>
            </a:pPr>
            <a:r>
              <a:rPr lang="ru-RU" sz="17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Определение влажности и запасов продуктивной влаги</a:t>
            </a:r>
          </a:p>
          <a:p>
            <a:pPr marL="609600" indent="-609600">
              <a:lnSpc>
                <a:spcPct val="90000"/>
              </a:lnSpc>
            </a:pPr>
            <a:endParaRPr lang="ru-RU" sz="17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90000"/>
              </a:lnSpc>
            </a:pPr>
            <a:endParaRPr lang="ru-RU" sz="17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90000"/>
              </a:lnSpc>
            </a:pPr>
            <a:r>
              <a:rPr lang="ru-RU" sz="17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перечисленные показатели находятся в области аккредитации лаборатории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Заголовок 2"/>
          <p:cNvSpPr>
            <a:spLocks noGrp="1"/>
          </p:cNvSpPr>
          <p:nvPr>
            <p:ph type="title"/>
          </p:nvPr>
        </p:nvSpPr>
        <p:spPr>
          <a:xfrm>
            <a:off x="468313" y="1125538"/>
            <a:ext cx="8229600" cy="776287"/>
          </a:xfrm>
        </p:spPr>
        <p:txBody>
          <a:bodyPr/>
          <a:lstStyle/>
          <a:p>
            <a:pPr eaLnBrk="1" hangingPunct="1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Частота встречаемости микромицетов в посевах кукурузы на черноземе выщелоченном в зависимости от последействия горных пород, %</a:t>
            </a:r>
          </a:p>
        </p:txBody>
      </p:sp>
      <p:sp>
        <p:nvSpPr>
          <p:cNvPr id="79874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9D259D-452B-414C-9E82-55B7C0DF18C6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 smtClean="0">
              <a:cs typeface="Arial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1981759"/>
          <a:ext cx="8697146" cy="3986133"/>
        </p:xfrm>
        <a:graphic>
          <a:graphicData uri="http://schemas.openxmlformats.org/drawingml/2006/table">
            <a:tbl>
              <a:tblPr firstRow="1" firstCol="1" bandRow="1"/>
              <a:tblGrid>
                <a:gridCol w="2130771"/>
                <a:gridCol w="380495"/>
                <a:gridCol w="380495"/>
                <a:gridCol w="380495"/>
                <a:gridCol w="380495"/>
                <a:gridCol w="380495"/>
                <a:gridCol w="380495"/>
                <a:gridCol w="532693"/>
                <a:gridCol w="532693"/>
                <a:gridCol w="431227"/>
                <a:gridCol w="431227"/>
                <a:gridCol w="431227"/>
                <a:gridCol w="452419"/>
                <a:gridCol w="452419"/>
                <a:gridCol w="452419"/>
                <a:gridCol w="567081"/>
              </a:tblGrid>
              <a:tr h="38213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Вариант опыта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Патогены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Токсинообразователи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Остальные сапрофиты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Антагонисты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патогенов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Индекс разнообразия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 Шеннону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0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Rhizopus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Fusarium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Botrytis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Verticillium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Alternaria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Bipolaris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Aspergillus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Penicillium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Cladosporium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Absidia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Mucor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err="1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Mortierella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err="1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Stachybotrys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Trichoderma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3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Пшеница, повторные посевы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0,94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Пшеница по подсолнечнику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-.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Пшеница по кукурузе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1,09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69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Пшеница по гороху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1,77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69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Горох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1,83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69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Соя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2,06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69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Целина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958" marR="43958" marT="83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2,11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9876" name="Прямоугольник 5"/>
          <p:cNvSpPr>
            <a:spLocks noChangeArrowheads="1"/>
          </p:cNvSpPr>
          <p:nvPr/>
        </p:nvSpPr>
        <p:spPr bwMode="auto">
          <a:xfrm>
            <a:off x="406400" y="6237288"/>
            <a:ext cx="77771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30% -случайные виды;  30-60% - типичные частые виды;  более 60% - доминирующие виды</a:t>
            </a:r>
          </a:p>
          <a:p>
            <a:pPr>
              <a:lnSpc>
                <a:spcPct val="115000"/>
              </a:lnSpc>
            </a:pPr>
            <a:r>
              <a:rPr lang="ru-RU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не обнаружены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ru-RU" sz="1600" smtClean="0">
                <a:cs typeface="Times New Roman" pitchFamily="18" charset="0"/>
              </a:rPr>
              <a:t>Классификация обеспеченности почв элементами питания</a:t>
            </a:r>
          </a:p>
        </p:txBody>
      </p:sp>
      <p:graphicFrame>
        <p:nvGraphicFramePr>
          <p:cNvPr id="59497" name="Group 105"/>
          <p:cNvGraphicFramePr>
            <a:graphicFrameLocks noGrp="1"/>
          </p:cNvGraphicFramePr>
          <p:nvPr/>
        </p:nvGraphicFramePr>
        <p:xfrm>
          <a:off x="206375" y="1412875"/>
          <a:ext cx="8686800" cy="4229100"/>
        </p:xfrm>
        <a:graphic>
          <a:graphicData uri="http://schemas.openxmlformats.org/drawingml/2006/table">
            <a:tbl>
              <a:tblPr/>
              <a:tblGrid>
                <a:gridCol w="1136650"/>
                <a:gridCol w="781050"/>
                <a:gridCol w="719138"/>
                <a:gridCol w="720725"/>
                <a:gridCol w="720725"/>
                <a:gridCol w="831850"/>
                <a:gridCol w="755650"/>
                <a:gridCol w="755650"/>
                <a:gridCol w="755650"/>
                <a:gridCol w="754062"/>
                <a:gridCol w="75565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обеспечен-ности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мг/кг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,мг/кг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мг/кг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мг/кг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Mn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мг/кг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Zn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мг/кг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мг/кг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мг/кг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мг/кг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мг/кг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Очень низкая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&lt;15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Низкая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15-30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11-15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101-200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&lt;0,34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&lt;0,20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&lt;0,16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&lt;0,11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30-45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16-30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201-300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6,1-12,0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10,1-20,0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2,1-5,0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0,35-0,70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0,21-0,50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0,17-0,30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0,12-0,23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Повышен-ная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45-60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31-45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301-400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Высокая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&gt;60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46-60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401-600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&gt;12,0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&gt;20,0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&gt;5,0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&gt;0,7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&gt;0,5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&gt;0,3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&gt;0,23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Очень высокая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&gt;60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&gt;600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sz="2000" smtClean="0"/>
              <a:t>Проявление азотного голодания</a:t>
            </a:r>
          </a:p>
        </p:txBody>
      </p:sp>
      <p:pic>
        <p:nvPicPr>
          <p:cNvPr id="60418" name="Picture 2" descr="C:\Users\АгроФак_247\Desktop\совещание по подкормкам\К презентации\berg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981075"/>
            <a:ext cx="799306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82650" y="1125538"/>
            <a:ext cx="7632700" cy="48212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Для успешного осуществления </a:t>
            </a:r>
            <a:r>
              <a:rPr lang="ru-RU" sz="2000" dirty="0" err="1">
                <a:latin typeface="Times New Roman" pitchFamily="18" charset="0"/>
                <a:ea typeface="Calibri"/>
                <a:cs typeface="Times New Roman" pitchFamily="18" charset="0"/>
              </a:rPr>
              <a:t>ранне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-весенней подкормки озимой пшеницы необходимо знать:</a:t>
            </a:r>
          </a:p>
          <a:p>
            <a:pPr marL="342900" indent="-3429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Состояние озимой культуры и наличие вторичной корневой системы</a:t>
            </a:r>
          </a:p>
          <a:p>
            <a:pPr marL="342900" indent="-3429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Содержание азота (нитратного и аммонийного) в слое 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          0-20 и 20-40 см, мг/кг</a:t>
            </a:r>
          </a:p>
          <a:p>
            <a:pPr marL="457200" indent="-4572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 startAt="3"/>
              <a:defRPr/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Содержание подвижного фосфора, мг/кг</a:t>
            </a:r>
          </a:p>
          <a:p>
            <a:pPr marL="457200" indent="-4572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 startAt="3"/>
              <a:defRPr/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Содержание подвижной серы, мг/кг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5.     Запас продуктивной влаги в метровом слое, мм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6.     Сортовой состав озимой пшеницы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Информация должна быть по каждому полю, </a:t>
            </a:r>
            <a:r>
              <a:rPr lang="ru-RU" sz="20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т.к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различия внутри хозяйства могут быть очень существенными.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D:\презентации\К Решетняку\Совещание 27.02 19\азо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825" y="0"/>
            <a:ext cx="8388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D:\презентации\К Решетняку\Совещание 27.02 19\Фосф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763" y="12700"/>
            <a:ext cx="7864475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 descr="D:\презентации\К Решетняку\Совещание 27.02 19\Сера ге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0"/>
            <a:ext cx="8537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Содержание азота, подвижных фосфора и серы в почвах Кочубеевского района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(0-20 см)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endParaRPr lang="ru-RU" sz="16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8889" name="Group 41"/>
          <p:cNvGraphicFramePr>
            <a:graphicFrameLocks noGrp="1"/>
          </p:cNvGraphicFramePr>
          <p:nvPr/>
        </p:nvGraphicFramePr>
        <p:xfrm>
          <a:off x="1042988" y="1052513"/>
          <a:ext cx="7029450" cy="4446587"/>
        </p:xfrm>
        <a:graphic>
          <a:graphicData uri="http://schemas.openxmlformats.org/drawingml/2006/table">
            <a:tbl>
              <a:tblPr/>
              <a:tblGrid>
                <a:gridCol w="781050"/>
                <a:gridCol w="847725"/>
                <a:gridCol w="863600"/>
                <a:gridCol w="1008062"/>
                <a:gridCol w="936625"/>
                <a:gridCol w="2592388"/>
              </a:tblGrid>
              <a:tr h="1271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поле №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мг/кг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мг/кг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мг/кг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мг/кг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Рекомендуемое удобрение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1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&lt;1.2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Сульфат аммония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Серосодержащая селитра (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более 30-40кг/га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лимитирует содержание подвижного фосфора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&lt;1.2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Сульфат аммония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Серосодержащая селитра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3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&lt;1.2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Аммиачная селитра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КАС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5575" name="Rectangle 1"/>
          <p:cNvSpPr>
            <a:spLocks noChangeArrowheads="1"/>
          </p:cNvSpPr>
          <p:nvPr/>
        </p:nvSpPr>
        <p:spPr bwMode="auto">
          <a:xfrm>
            <a:off x="1428750" y="5680075"/>
            <a:ext cx="65008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весенний период под подкормку озимой пшеницы наиболее целесообразно </a:t>
            </a:r>
            <a:endParaRPr lang="ru-RU" sz="1400">
              <a:solidFill>
                <a:srgbClr val="FF0000"/>
              </a:solidFill>
            </a:endParaRPr>
          </a:p>
          <a:p>
            <a:pPr eaLnBrk="0" hangingPunct="0"/>
            <a:r>
              <a:rPr lang="ru-RU"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проводить анализы на содержание в почве азота, фосфора и серы</a:t>
            </a:r>
          </a:p>
          <a:p>
            <a:pPr eaLnBrk="0" hangingPunct="0"/>
            <a:r>
              <a:rPr lang="ru-RU"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Разница в этих показателях на территории одного хозяйства может быть очень существенной</a:t>
            </a:r>
            <a:endParaRPr lang="ru-RU" sz="1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Аграрный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2128</TotalTime>
  <Words>1448</Words>
  <Application>Microsoft Office PowerPoint</Application>
  <PresentationFormat>Экран (4:3)</PresentationFormat>
  <Paragraphs>858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36</vt:i4>
      </vt:variant>
      <vt:variant>
        <vt:lpstr>Заголовки слайдов</vt:lpstr>
      </vt:variant>
      <vt:variant>
        <vt:i4>22</vt:i4>
      </vt:variant>
    </vt:vector>
  </HeadingPairs>
  <TitlesOfParts>
    <vt:vector size="62" baseType="lpstr">
      <vt:lpstr>Arial</vt:lpstr>
      <vt:lpstr>Calibri</vt:lpstr>
      <vt:lpstr>Century Gothic</vt:lpstr>
      <vt:lpstr>Times New Roman</vt:lpstr>
      <vt:lpstr>Тема Аграрный</vt:lpstr>
      <vt:lpstr>Оформление по умолчанию</vt:lpstr>
      <vt:lpstr>2_Оформление по умолчанию</vt:lpstr>
      <vt:lpstr>1_Оформление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2_Оформление по умолчанию</vt:lpstr>
      <vt:lpstr>2_Оформление по умолчанию</vt:lpstr>
      <vt:lpstr>2_Оформление по умолчанию</vt:lpstr>
      <vt:lpstr>2_Оформление по умолчанию</vt:lpstr>
      <vt:lpstr>2_Оформление по умолчанию</vt:lpstr>
      <vt:lpstr>2_Оформление по умолчанию</vt:lpstr>
      <vt:lpstr>2_Оформление по умолчанию</vt:lpstr>
      <vt:lpstr>2_Оформление по умолчанию</vt:lpstr>
      <vt:lpstr>2_Оформление по умолчанию</vt:lpstr>
      <vt:lpstr>2_Оформление по умолчанию</vt:lpstr>
      <vt:lpstr>2_Оформление по умолчанию</vt:lpstr>
      <vt:lpstr>1_Оформление по умолчанию</vt:lpstr>
      <vt:lpstr>1_Оформление по умолчанию</vt:lpstr>
      <vt:lpstr>1_Оформление по умолчанию</vt:lpstr>
      <vt:lpstr>1_Оформление по умолчанию</vt:lpstr>
      <vt:lpstr>1_Оформление по умолчанию</vt:lpstr>
      <vt:lpstr>1_Оформление по умолчанию</vt:lpstr>
      <vt:lpstr>1_Оформление по умолчанию</vt:lpstr>
      <vt:lpstr>1_Оформление по умолчанию</vt:lpstr>
      <vt:lpstr>1_Оформление по умолчанию</vt:lpstr>
      <vt:lpstr>1_Оформление по умолчанию</vt:lpstr>
      <vt:lpstr>1_Оформление по умолчанию</vt:lpstr>
      <vt:lpstr>Слайд 1</vt:lpstr>
      <vt:lpstr>Законы земледелия</vt:lpstr>
      <vt:lpstr>Классификация обеспеченности почв элементами питания</vt:lpstr>
      <vt:lpstr>Проявление азотного голодания</vt:lpstr>
      <vt:lpstr>Слайд 5</vt:lpstr>
      <vt:lpstr>Слайд 6</vt:lpstr>
      <vt:lpstr>Слайд 7</vt:lpstr>
      <vt:lpstr>Слайд 8</vt:lpstr>
      <vt:lpstr>Содержание азота, подвижных фосфора и серы в почвах Кочубеевского района (0-20 см) </vt:lpstr>
      <vt:lpstr>Результаты обследования почв Красногвардейского района </vt:lpstr>
      <vt:lpstr>Результаты обследования почв ООО Агрофирма «Киц»  Нефтекумского района  </vt:lpstr>
      <vt:lpstr>Результаты обследования почв Изобильненского района  </vt:lpstr>
      <vt:lpstr>Слайд 13</vt:lpstr>
      <vt:lpstr>Весовое распределение корней пшеницы по слоям почвы в основные фазы и периоды растений при севе в оптимальный срок. </vt:lpstr>
      <vt:lpstr>Слайд 15</vt:lpstr>
      <vt:lpstr>Оценка запасов продуктивной влаги и возможность внесения азотных удобрений в ранне-весенний период</vt:lpstr>
      <vt:lpstr>Влияние фосфогипса и удобрений на урожайность озимой пшеницы сорта «Таня» </vt:lpstr>
      <vt:lpstr>Влияние фосфогипса и удобрений на качественные показатели зерна озимой пшеницы </vt:lpstr>
      <vt:lpstr>Слайд 19</vt:lpstr>
      <vt:lpstr>Лаборатория «мониторинга почв» (аттестат аккредитации № РОСС RU.0001.21ПЦ.12)кафедры почвоведения Ставропольского государственного аграрного университета производит различные услуги, связанные с полевыми  и лабораторными исследованиями почв.  </vt:lpstr>
      <vt:lpstr>Анализы почвы, растений и воды выполняемые лабораторией </vt:lpstr>
      <vt:lpstr>Частота встречаемости микромицетов в посевах кукурузы на черноземе выщелоченном в зависимости от последействия горных пород, %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Цховребов</dc:title>
  <dc:creator>АгроФак_247</dc:creator>
  <cp:lastModifiedBy>головина</cp:lastModifiedBy>
  <cp:revision>112</cp:revision>
  <dcterms:created xsi:type="dcterms:W3CDTF">2018-01-24T08:51:30Z</dcterms:created>
  <dcterms:modified xsi:type="dcterms:W3CDTF">2019-03-04T14:01:39Z</dcterms:modified>
</cp:coreProperties>
</file>